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2172" y="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620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473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024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15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326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683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4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9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782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688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17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CBED-C1E2-40E0-81F6-16B4F676C3C9}" type="datetimeFigureOut">
              <a:rPr lang="en-AU" smtClean="0"/>
              <a:t>31/03/2023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ABCBA-024E-4AC3-B8FC-A7539CCA6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506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hyperlink" Target="http://www.moppity.com.a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827480"/>
              </p:ext>
            </p:extLst>
          </p:nvPr>
        </p:nvGraphicFramePr>
        <p:xfrm>
          <a:off x="2516670" y="2838266"/>
          <a:ext cx="3857652" cy="5371512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112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0843">
                <a:tc gridSpan="2"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Moppity Vineyards  “Tristis”</a:t>
                      </a:r>
                    </a:p>
                    <a:p>
                      <a:r>
                        <a:rPr lang="en-AU" sz="170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Shiraz 2021</a:t>
                      </a:r>
                      <a:endParaRPr lang="en-AU" sz="1700" b="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42203" marB="4220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948">
                <a:tc>
                  <a:txBody>
                    <a:bodyPr/>
                    <a:lstStyle/>
                    <a:p>
                      <a:r>
                        <a:rPr lang="en-AU" sz="900" b="1" dirty="0">
                          <a:latin typeface="Calibri" pitchFamily="34" charset="0"/>
                        </a:rPr>
                        <a:t>Variety &amp; Clone:</a:t>
                      </a: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alibri" pitchFamily="34" charset="0"/>
                        </a:rPr>
                        <a:t>Shiraz. (1127 and BVRC30 clones propagated from Moppity’s best Shiraz blocks in the Hilltops, used for Escalier and Reserve)</a:t>
                      </a:r>
                      <a:endParaRPr lang="en-AU" sz="900" dirty="0">
                        <a:latin typeface="Calibri" pitchFamily="34" charset="0"/>
                      </a:endParaRP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948">
                <a:tc>
                  <a:txBody>
                    <a:bodyPr/>
                    <a:lstStyle/>
                    <a:p>
                      <a:r>
                        <a:rPr lang="en-AU" sz="900" b="1" dirty="0">
                          <a:latin typeface="Calibri" pitchFamily="34" charset="0"/>
                        </a:rPr>
                        <a:t>Region:</a:t>
                      </a: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aseline="0" dirty="0"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lang="en-AU" sz="900" baseline="0" dirty="0" err="1">
                          <a:effectLst/>
                          <a:latin typeface="Calibri" pitchFamily="34" charset="0"/>
                        </a:rPr>
                        <a:t>anberra</a:t>
                      </a:r>
                      <a:r>
                        <a:rPr lang="en-AU" sz="900" baseline="0" dirty="0">
                          <a:effectLst/>
                          <a:latin typeface="Calibri" pitchFamily="34" charset="0"/>
                        </a:rPr>
                        <a:t> Region, Murrumbateman</a:t>
                      </a:r>
                      <a:endParaRPr lang="en-AU" sz="900" baseline="0" dirty="0">
                        <a:latin typeface="Calibri" pitchFamily="34" charset="0"/>
                      </a:endParaRP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948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alibri" pitchFamily="34" charset="0"/>
                        </a:rPr>
                        <a:t>Labelling notes:</a:t>
                      </a:r>
                      <a:endParaRPr lang="en-AU" sz="900" b="1" dirty="0">
                        <a:latin typeface="Calibri" pitchFamily="34" charset="0"/>
                      </a:endParaRP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aseline="0" dirty="0">
                          <a:latin typeface="Calibri" pitchFamily="34" charset="0"/>
                        </a:rPr>
                        <a:t>The label for this wine was painted by the Canberra artist James Manning, a schoolfriend of winemaker Jason Brown. </a:t>
                      </a:r>
                      <a:endParaRPr lang="en-AU" sz="900" baseline="0" dirty="0">
                        <a:latin typeface="Calibri" pitchFamily="34" charset="0"/>
                      </a:endParaRP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3942845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r>
                        <a:rPr lang="en-AU" sz="900" b="1" dirty="0">
                          <a:latin typeface="Calibri" pitchFamily="34" charset="0"/>
                        </a:rPr>
                        <a:t>Winemaking notes:</a:t>
                      </a: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alibri" pitchFamily="34" charset="0"/>
                        </a:rPr>
                        <a:t>After a cool, long ripening growing season </a:t>
                      </a:r>
                      <a:r>
                        <a:rPr lang="en-US" sz="900" baseline="0" dirty="0">
                          <a:latin typeface="Calibri" pitchFamily="34" charset="0"/>
                        </a:rPr>
                        <a:t>the fruit for </a:t>
                      </a:r>
                      <a:r>
                        <a:rPr lang="en-US" sz="900" dirty="0">
                          <a:latin typeface="Calibri" pitchFamily="34" charset="0"/>
                        </a:rPr>
                        <a:t>Moppity’s first Canberra region Shiraz</a:t>
                      </a:r>
                      <a:r>
                        <a:rPr lang="en-US" sz="900" baseline="0" dirty="0">
                          <a:latin typeface="Calibri" pitchFamily="34" charset="0"/>
                        </a:rPr>
                        <a:t> was handpicked, at 13 Baume. Processed into 1.5 </a:t>
                      </a:r>
                      <a:r>
                        <a:rPr lang="en-US" sz="900" baseline="0" dirty="0" err="1">
                          <a:latin typeface="Calibri" pitchFamily="34" charset="0"/>
                        </a:rPr>
                        <a:t>tonne</a:t>
                      </a:r>
                      <a:r>
                        <a:rPr lang="en-US" sz="900" baseline="0" dirty="0">
                          <a:latin typeface="Calibri" pitchFamily="34" charset="0"/>
                        </a:rPr>
                        <a:t> open fermenters with 30% whole-bunches, balance whole berries. Matured in 35% new French puncheons for 10 months.</a:t>
                      </a:r>
                      <a:endParaRPr lang="en-US" sz="900" dirty="0">
                        <a:latin typeface="Calibri" pitchFamily="34" charset="0"/>
                      </a:endParaRP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9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dirty="0">
                          <a:solidFill>
                            <a:srgbClr val="4E1212"/>
                          </a:solidFill>
                          <a:latin typeface="Calibri" pitchFamily="34" charset="0"/>
                        </a:rPr>
                        <a:t>Tasting notes</a:t>
                      </a:r>
                      <a:endParaRPr lang="en-AU" sz="900" b="1" dirty="0">
                        <a:latin typeface="Calibri" pitchFamily="34" charset="0"/>
                      </a:endParaRPr>
                    </a:p>
                  </a:txBody>
                  <a:tcPr marT="42203" marB="42203" anchor="b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sz="900" dirty="0">
                        <a:latin typeface="Calibri" pitchFamily="34" charset="0"/>
                      </a:endParaRPr>
                    </a:p>
                  </a:txBody>
                  <a:tcPr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948">
                <a:tc>
                  <a:txBody>
                    <a:bodyPr/>
                    <a:lstStyle/>
                    <a:p>
                      <a:r>
                        <a:rPr lang="en-AU" sz="9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Colour:</a:t>
                      </a: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alibri" pitchFamily="34" charset="0"/>
                        </a:rPr>
                        <a:t>Medium-deep red with a good tint of purple.</a:t>
                      </a:r>
                      <a:endParaRPr lang="en-AU" sz="900" dirty="0">
                        <a:latin typeface="Calibri" pitchFamily="34" charset="0"/>
                      </a:endParaRP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r>
                        <a:rPr lang="en-AU" sz="9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Nose:</a:t>
                      </a: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itchFamily="34" charset="0"/>
                        </a:rPr>
                        <a:t>Beautifully bright and fragrant aromas of red and blue berries, ripe cherries, black plums and hints of Asian spice.</a:t>
                      </a:r>
                      <a:endParaRPr lang="en-AU" sz="900" dirty="0">
                        <a:latin typeface="Calibri" pitchFamily="34" charset="0"/>
                      </a:endParaRP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r>
                        <a:rPr lang="en-AU" sz="900" b="1" dirty="0">
                          <a:latin typeface="Calibri" pitchFamily="34" charset="0"/>
                        </a:rPr>
                        <a:t>Palate:</a:t>
                      </a: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alibri" pitchFamily="34" charset="0"/>
                        </a:rPr>
                        <a:t>M</a:t>
                      </a:r>
                      <a:r>
                        <a:rPr lang="en-AU" sz="900" dirty="0" err="1">
                          <a:latin typeface="Calibri" pitchFamily="34" charset="0"/>
                        </a:rPr>
                        <a:t>edium</a:t>
                      </a:r>
                      <a:r>
                        <a:rPr lang="en-AU" sz="900" dirty="0">
                          <a:latin typeface="Calibri" pitchFamily="34" charset="0"/>
                        </a:rPr>
                        <a:t> bodied with a silky mouth feel. Red and blue berries dominate with aromatic floral notes and spice adding complexity. The finish is long with supple well integrated tannins.</a:t>
                      </a: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212">
                <a:tc>
                  <a:txBody>
                    <a:bodyPr/>
                    <a:lstStyle/>
                    <a:p>
                      <a:r>
                        <a:rPr lang="en-AU" sz="900" b="1" dirty="0">
                          <a:latin typeface="Calibri" pitchFamily="34" charset="0"/>
                        </a:rPr>
                        <a:t>Comments:</a:t>
                      </a: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alibri" pitchFamily="34" charset="0"/>
                        </a:rPr>
                        <a:t>This is </a:t>
                      </a:r>
                      <a:r>
                        <a:rPr lang="en-US" sz="900" dirty="0" err="1">
                          <a:latin typeface="Calibri" pitchFamily="34" charset="0"/>
                        </a:rPr>
                        <a:t>Moppity’s</a:t>
                      </a:r>
                      <a:r>
                        <a:rPr lang="en-US" sz="900" dirty="0">
                          <a:latin typeface="Calibri" pitchFamily="34" charset="0"/>
                        </a:rPr>
                        <a:t> first Canberra Region Shiraz from the wineries new home on the Barton Highway in </a:t>
                      </a:r>
                      <a:r>
                        <a:rPr lang="en-US" sz="900" dirty="0" err="1">
                          <a:latin typeface="Calibri" pitchFamily="34" charset="0"/>
                        </a:rPr>
                        <a:t>Murumbateman</a:t>
                      </a:r>
                      <a:r>
                        <a:rPr lang="en-US" sz="900" dirty="0">
                          <a:latin typeface="Calibri" pitchFamily="34" charset="0"/>
                        </a:rPr>
                        <a:t> and is a great example of the regions ability to make world class, cool climate wines.</a:t>
                      </a:r>
                      <a:endParaRPr lang="en-AU" sz="900" dirty="0">
                        <a:latin typeface="Calibri" pitchFamily="34" charset="0"/>
                      </a:endParaRP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586">
                <a:tc>
                  <a:txBody>
                    <a:bodyPr/>
                    <a:lstStyle/>
                    <a:p>
                      <a:r>
                        <a:rPr lang="en-US" sz="900" b="1" dirty="0" err="1">
                          <a:latin typeface="Calibri" pitchFamily="34" charset="0"/>
                        </a:rPr>
                        <a:t>Wnemaker</a:t>
                      </a:r>
                      <a:r>
                        <a:rPr lang="en-US" sz="900" b="1" dirty="0">
                          <a:latin typeface="Calibri" pitchFamily="34" charset="0"/>
                        </a:rPr>
                        <a:t>:</a:t>
                      </a:r>
                      <a:endParaRPr lang="en-AU" sz="900" b="1" dirty="0">
                        <a:latin typeface="Calibri" pitchFamily="34" charset="0"/>
                      </a:endParaRP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alibri" pitchFamily="34" charset="0"/>
                        </a:rPr>
                        <a:t>Jason Brown</a:t>
                      </a:r>
                      <a:endParaRPr lang="en-AU" sz="900" dirty="0">
                        <a:latin typeface="Calibri" pitchFamily="34" charset="0"/>
                      </a:endParaRP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4863322"/>
                  </a:ext>
                </a:extLst>
              </a:tr>
              <a:tr h="196948">
                <a:tc>
                  <a:txBody>
                    <a:bodyPr/>
                    <a:lstStyle/>
                    <a:p>
                      <a:r>
                        <a:rPr lang="en-AU" sz="900" b="1" dirty="0">
                          <a:latin typeface="Calibri" pitchFamily="34" charset="0"/>
                        </a:rPr>
                        <a:t>Alcohol:</a:t>
                      </a:r>
                    </a:p>
                  </a:txBody>
                  <a:tcPr marT="42203" marB="42203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>
                          <a:latin typeface="Calibri" pitchFamily="34" charset="0"/>
                        </a:rPr>
                        <a:t>13.5%</a:t>
                      </a:r>
                    </a:p>
                  </a:txBody>
                  <a:tcPr marT="42203" marB="42203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12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92696" y="8728719"/>
            <a:ext cx="5544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00" dirty="0">
                <a:latin typeface="Trebuchet MS" panose="020B0603020202020204" pitchFamily="34" charset="0"/>
                <a:hlinkClick r:id="rId2"/>
              </a:rPr>
              <a:t>www.moppity.com.au</a:t>
            </a:r>
            <a:r>
              <a:rPr lang="en-AU" sz="900" dirty="0">
                <a:latin typeface="Trebuchet MS" panose="020B0603020202020204" pitchFamily="34" charset="0"/>
              </a:rPr>
              <a:t>    T: 02 63</a:t>
            </a:r>
            <a:r>
              <a:rPr lang="en-AU" sz="900" i="1" dirty="0">
                <a:latin typeface="Trebuchet MS" panose="020B0603020202020204" pitchFamily="34" charset="0"/>
              </a:rPr>
              <a:t>8</a:t>
            </a:r>
            <a:r>
              <a:rPr lang="en-AU" sz="900" dirty="0">
                <a:latin typeface="Trebuchet MS" panose="020B0603020202020204" pitchFamily="34" charset="0"/>
              </a:rPr>
              <a:t>2 6222              </a:t>
            </a:r>
            <a:r>
              <a:rPr lang="en-AU" sz="900" dirty="0" err="1">
                <a:latin typeface="Trebuchet MS" panose="020B0603020202020204" pitchFamily="34" charset="0"/>
              </a:rPr>
              <a:t>moppityvineyards</a:t>
            </a:r>
            <a:r>
              <a:rPr lang="en-AU" sz="900" dirty="0">
                <a:latin typeface="Trebuchet MS" panose="020B0603020202020204" pitchFamily="34" charset="0"/>
              </a:rPr>
              <a:t>            @</a:t>
            </a:r>
            <a:r>
              <a:rPr lang="en-AU" sz="900" dirty="0" err="1">
                <a:latin typeface="Trebuchet MS" panose="020B0603020202020204" pitchFamily="34" charset="0"/>
              </a:rPr>
              <a:t>moppityvineyard</a:t>
            </a:r>
            <a:r>
              <a:rPr lang="en-AU" sz="900" dirty="0">
                <a:latin typeface="Trebuchet MS" panose="020B0603020202020204" pitchFamily="34" charset="0"/>
              </a:rPr>
              <a:t>     </a:t>
            </a:r>
            <a:r>
              <a:rPr lang="en-AU" sz="900" dirty="0"/>
              <a:t>  </a:t>
            </a:r>
          </a:p>
        </p:txBody>
      </p:sp>
      <p:pic>
        <p:nvPicPr>
          <p:cNvPr id="16" name="Picture 7" descr="C:\Users\ukhome\Documents\MOAKS\Moppity\Logos\twitter image B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4" y="8770088"/>
            <a:ext cx="188272" cy="1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C:\Users\ukhome\Documents\MOAKS\Moppity\Logos\Facebook Logo BW cop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992" y="8765295"/>
            <a:ext cx="186079" cy="1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ukhome\Documents\MOAKS\Moppity\Logos\MV_Logo_Reverse-01 Tight cop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952" y="110968"/>
            <a:ext cx="3024835" cy="230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2F6B0E-63CF-417F-9F57-044F23C0ED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8" y="546805"/>
            <a:ext cx="1865224" cy="18652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8C78CE-4689-B48F-F2CE-21A1B7BCD98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83" y="2807844"/>
            <a:ext cx="2081554" cy="561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20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9276</TotalTime>
  <Words>250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ukhome</dc:creator>
  <cp:lastModifiedBy>paul roberts</cp:lastModifiedBy>
  <cp:revision>54</cp:revision>
  <dcterms:created xsi:type="dcterms:W3CDTF">2013-10-22T00:44:07Z</dcterms:created>
  <dcterms:modified xsi:type="dcterms:W3CDTF">2023-03-30T22:03:14Z</dcterms:modified>
</cp:coreProperties>
</file>